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0" r:id="rId6"/>
    <p:sldId id="262" r:id="rId7"/>
    <p:sldId id="264" r:id="rId8"/>
    <p:sldId id="265" r:id="rId9"/>
    <p:sldId id="266"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94638" autoAdjust="0"/>
  </p:normalViewPr>
  <p:slideViewPr>
    <p:cSldViewPr>
      <p:cViewPr varScale="1">
        <p:scale>
          <a:sx n="70" d="100"/>
          <a:sy n="70" d="100"/>
        </p:scale>
        <p:origin x="-1410" y="-90"/>
      </p:cViewPr>
      <p:guideLst>
        <p:guide orient="horz" pos="2160"/>
        <p:guide pos="2880"/>
      </p:guideLst>
    </p:cSldViewPr>
  </p:slideViewPr>
  <p:outlineViewPr>
    <p:cViewPr>
      <p:scale>
        <a:sx n="33" d="100"/>
        <a:sy n="33" d="100"/>
      </p:scale>
      <p:origin x="0" y="28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1DD1E96-8516-4E69-8E26-EF3FE71474E9}" type="datetimeFigureOut">
              <a:rPr lang="en-US" smtClean="0"/>
              <a:pPr/>
              <a:t>6/20/2012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AFF69F7-E008-405D-B9EF-FF27A486A783}"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DD1E96-8516-4E69-8E26-EF3FE71474E9}" type="datetimeFigureOut">
              <a:rPr lang="en-US" smtClean="0"/>
              <a:pPr/>
              <a:t>6/20/2012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FF69F7-E008-405D-B9EF-FF27A486A78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BAFF69F7-E008-405D-B9EF-FF27A486A783}"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DD1E96-8516-4E69-8E26-EF3FE71474E9}" type="datetimeFigureOut">
              <a:rPr lang="en-US" smtClean="0"/>
              <a:pPr/>
              <a:t>6/20/2012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1DD1E96-8516-4E69-8E26-EF3FE71474E9}" type="datetimeFigureOut">
              <a:rPr lang="en-US" smtClean="0"/>
              <a:pPr/>
              <a:t>6/20/2012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BAFF69F7-E008-405D-B9EF-FF27A486A783}"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91DD1E96-8516-4E69-8E26-EF3FE71474E9}" type="datetimeFigureOut">
              <a:rPr lang="en-US" smtClean="0"/>
              <a:pPr/>
              <a:t>6/20/2012</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AFF69F7-E008-405D-B9EF-FF27A486A783}"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1DD1E96-8516-4E69-8E26-EF3FE71474E9}" type="datetimeFigureOut">
              <a:rPr lang="en-US" smtClean="0"/>
              <a:pPr/>
              <a:t>6/20/2012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FF69F7-E008-405D-B9EF-FF27A486A783}"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1DD1E96-8516-4E69-8E26-EF3FE71474E9}" type="datetimeFigureOut">
              <a:rPr lang="en-US" smtClean="0"/>
              <a:pPr/>
              <a:t>6/20/2012</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AFF69F7-E008-405D-B9EF-FF27A486A783}"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DD1E96-8516-4E69-8E26-EF3FE71474E9}" type="datetimeFigureOut">
              <a:rPr lang="en-US" smtClean="0"/>
              <a:pPr/>
              <a:t>6/20/2012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BAFF69F7-E008-405D-B9EF-FF27A486A78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1DD1E96-8516-4E69-8E26-EF3FE71474E9}" type="datetimeFigureOut">
              <a:rPr lang="en-US" smtClean="0"/>
              <a:pPr/>
              <a:t>6/20/2012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AFF69F7-E008-405D-B9EF-FF27A486A78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AFF69F7-E008-405D-B9EF-FF27A486A783}"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91DD1E96-8516-4E69-8E26-EF3FE71474E9}" type="datetimeFigureOut">
              <a:rPr lang="en-US" smtClean="0"/>
              <a:pPr/>
              <a:t>6/20/2012</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BAFF69F7-E008-405D-B9EF-FF27A486A783}"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91DD1E96-8516-4E69-8E26-EF3FE71474E9}" type="datetimeFigureOut">
              <a:rPr lang="en-US" smtClean="0"/>
              <a:pPr/>
              <a:t>6/20/2012</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1DD1E96-8516-4E69-8E26-EF3FE71474E9}" type="datetimeFigureOut">
              <a:rPr lang="en-US" smtClean="0"/>
              <a:pPr/>
              <a:t>6/20/2012</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AFF69F7-E008-405D-B9EF-FF27A486A783}"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http://www.history-map.com/picture/000/pictures/Massachusetts-Adams-North.jpg"/>
          <p:cNvPicPr>
            <a:picLocks noChangeAspect="1" noChangeArrowheads="1"/>
          </p:cNvPicPr>
          <p:nvPr/>
        </p:nvPicPr>
        <p:blipFill>
          <a:blip r:embed="rId2" cstate="print"/>
          <a:srcRect/>
          <a:stretch>
            <a:fillRect/>
          </a:stretch>
        </p:blipFill>
        <p:spPr bwMode="auto">
          <a:xfrm>
            <a:off x="6019800" y="2438400"/>
            <a:ext cx="3200400" cy="4010026"/>
          </a:xfrm>
          <a:prstGeom prst="rect">
            <a:avLst/>
          </a:prstGeom>
          <a:ln>
            <a:noFill/>
          </a:ln>
          <a:effectLst>
            <a:softEdge rad="112500"/>
          </a:effectLst>
        </p:spPr>
      </p:pic>
      <p:pic>
        <p:nvPicPr>
          <p:cNvPr id="11268" name="Picture 4" descr="http://www.cirecorp.com/black_downtown.jpg"/>
          <p:cNvPicPr>
            <a:picLocks noChangeAspect="1" noChangeArrowheads="1"/>
          </p:cNvPicPr>
          <p:nvPr/>
        </p:nvPicPr>
        <p:blipFill>
          <a:blip r:embed="rId3" cstate="print"/>
          <a:srcRect/>
          <a:stretch>
            <a:fillRect/>
          </a:stretch>
        </p:blipFill>
        <p:spPr bwMode="auto">
          <a:xfrm>
            <a:off x="3276600" y="2438400"/>
            <a:ext cx="2743200" cy="3962400"/>
          </a:xfrm>
          <a:prstGeom prst="rect">
            <a:avLst/>
          </a:prstGeom>
          <a:ln>
            <a:noFill/>
          </a:ln>
          <a:effectLst>
            <a:softEdge rad="112500"/>
          </a:effectLst>
        </p:spPr>
      </p:pic>
      <p:pic>
        <p:nvPicPr>
          <p:cNvPr id="11266" name="Picture 2" descr="http://greylockarts.net/images/304.jpg"/>
          <p:cNvPicPr>
            <a:picLocks noChangeAspect="1" noChangeArrowheads="1"/>
          </p:cNvPicPr>
          <p:nvPr/>
        </p:nvPicPr>
        <p:blipFill>
          <a:blip r:embed="rId4" cstate="print">
            <a:lum bright="10000" contrast="40000"/>
          </a:blip>
          <a:srcRect/>
          <a:stretch>
            <a:fillRect/>
          </a:stretch>
        </p:blipFill>
        <p:spPr bwMode="auto">
          <a:xfrm>
            <a:off x="152400" y="2438400"/>
            <a:ext cx="3048000" cy="3952875"/>
          </a:xfrm>
          <a:prstGeom prst="rect">
            <a:avLst/>
          </a:prstGeom>
          <a:ln>
            <a:noFill/>
          </a:ln>
          <a:effectLst>
            <a:softEdge rad="112500"/>
          </a:effectLst>
        </p:spPr>
      </p:pic>
      <p:sp>
        <p:nvSpPr>
          <p:cNvPr id="2" name="Title 1"/>
          <p:cNvSpPr>
            <a:spLocks noGrp="1"/>
          </p:cNvSpPr>
          <p:nvPr>
            <p:ph type="ctrTitle"/>
          </p:nvPr>
        </p:nvSpPr>
        <p:spPr/>
        <p:txBody>
          <a:bodyPr>
            <a:normAutofit/>
          </a:bodyPr>
          <a:lstStyle/>
          <a:p>
            <a:r>
              <a:rPr lang="en-US" dirty="0" smtClean="0">
                <a:latin typeface="Andalus" pitchFamily="18" charset="-78"/>
                <a:cs typeface="Andalus" pitchFamily="18" charset="-78"/>
              </a:rPr>
              <a:t>North Adams is the </a:t>
            </a:r>
            <a:r>
              <a:rPr lang="en-US"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BLANK</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cs typeface="Andalus" pitchFamily="18" charset="-78"/>
              </a:rPr>
              <a:t> </a:t>
            </a:r>
            <a:r>
              <a:rPr lang="en-US" dirty="0" smtClean="0">
                <a:latin typeface="Andalus" pitchFamily="18" charset="-78"/>
                <a:cs typeface="Andalus" pitchFamily="18" charset="-78"/>
              </a:rPr>
              <a:t>Canvas and we are the </a:t>
            </a:r>
            <a:r>
              <a:rPr lang="en-US" dirty="0" smtClean="0">
                <a:solidFill>
                  <a:srgbClr val="FF0000"/>
                </a:solidFill>
                <a:latin typeface="Andalus" pitchFamily="18" charset="-78"/>
                <a:cs typeface="Andalus" pitchFamily="18" charset="-78"/>
              </a:rPr>
              <a:t>A</a:t>
            </a:r>
            <a:r>
              <a:rPr lang="en-US" dirty="0" smtClean="0">
                <a:solidFill>
                  <a:srgbClr val="FFC000"/>
                </a:solidFill>
                <a:latin typeface="Andalus" pitchFamily="18" charset="-78"/>
                <a:cs typeface="Andalus" pitchFamily="18" charset="-78"/>
              </a:rPr>
              <a:t>r</a:t>
            </a:r>
            <a:r>
              <a:rPr lang="en-US" dirty="0" smtClean="0">
                <a:solidFill>
                  <a:srgbClr val="FFFF00"/>
                </a:solidFill>
                <a:latin typeface="Andalus" pitchFamily="18" charset="-78"/>
                <a:cs typeface="Andalus" pitchFamily="18" charset="-78"/>
              </a:rPr>
              <a:t>t</a:t>
            </a:r>
            <a:r>
              <a:rPr lang="en-US" dirty="0" smtClean="0">
                <a:solidFill>
                  <a:srgbClr val="92D050"/>
                </a:solidFill>
                <a:latin typeface="Andalus" pitchFamily="18" charset="-78"/>
                <a:cs typeface="Andalus" pitchFamily="18" charset="-78"/>
              </a:rPr>
              <a:t>i</a:t>
            </a:r>
            <a:r>
              <a:rPr lang="en-US" dirty="0" smtClean="0">
                <a:solidFill>
                  <a:srgbClr val="00B0F0"/>
                </a:solidFill>
                <a:latin typeface="Andalus" pitchFamily="18" charset="-78"/>
                <a:cs typeface="Andalus" pitchFamily="18" charset="-78"/>
              </a:rPr>
              <a:t>s</a:t>
            </a:r>
            <a:r>
              <a:rPr lang="en-US" dirty="0" smtClean="0">
                <a:solidFill>
                  <a:srgbClr val="002060"/>
                </a:solidFill>
                <a:latin typeface="Andalus" pitchFamily="18" charset="-78"/>
                <a:cs typeface="Andalus" pitchFamily="18" charset="-78"/>
              </a:rPr>
              <a:t>t</a:t>
            </a:r>
            <a:r>
              <a:rPr lang="en-US" dirty="0" smtClean="0">
                <a:solidFill>
                  <a:srgbClr val="7030A0"/>
                </a:solidFill>
                <a:latin typeface="Andalus" pitchFamily="18" charset="-78"/>
                <a:cs typeface="Andalus" pitchFamily="18" charset="-78"/>
              </a:rPr>
              <a:t>s</a:t>
            </a:r>
            <a:br>
              <a:rPr lang="en-US" dirty="0" smtClean="0">
                <a:solidFill>
                  <a:srgbClr val="7030A0"/>
                </a:solidFill>
                <a:latin typeface="Andalus" pitchFamily="18" charset="-78"/>
                <a:cs typeface="Andalus" pitchFamily="18" charset="-78"/>
              </a:rPr>
            </a:br>
            <a:r>
              <a:rPr lang="en-US" sz="1800" b="1" dirty="0" smtClean="0">
                <a:solidFill>
                  <a:schemeClr val="tx1">
                    <a:lumMod val="95000"/>
                    <a:lumOff val="5000"/>
                  </a:schemeClr>
                </a:solidFill>
                <a:latin typeface="Andalus" pitchFamily="18" charset="-78"/>
                <a:cs typeface="Andalus" pitchFamily="18" charset="-78"/>
              </a:rPr>
              <a:t>Created By: Emma Waryjasz</a:t>
            </a:r>
            <a:endParaRPr lang="en-US" b="1" dirty="0">
              <a:solidFill>
                <a:schemeClr val="tx1">
                  <a:lumMod val="95000"/>
                  <a:lumOff val="5000"/>
                </a:schemeClr>
              </a:solidFill>
              <a:latin typeface="Andalus" pitchFamily="18" charset="-78"/>
              <a:cs typeface="Andalus" pitchFamily="18" charset="-78"/>
            </a:endParaRPr>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reativegreenius.files.wordpress.com/2010/01/the-future1.jpg"/>
          <p:cNvPicPr>
            <a:picLocks noChangeAspect="1" noChangeArrowheads="1"/>
          </p:cNvPicPr>
          <p:nvPr/>
        </p:nvPicPr>
        <p:blipFill>
          <a:blip r:embed="rId2" cstate="print">
            <a:lum bright="40000" contrast="-30000"/>
          </a:blip>
          <a:srcRect/>
          <a:stretch>
            <a:fillRect/>
          </a:stretch>
        </p:blipFill>
        <p:spPr bwMode="auto">
          <a:xfrm>
            <a:off x="228600" y="1295400"/>
            <a:ext cx="8763000" cy="523647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The End</a:t>
            </a:r>
            <a:endParaRPr lang="en-US" dirty="0"/>
          </a:p>
        </p:txBody>
      </p:sp>
      <p:sp>
        <p:nvSpPr>
          <p:cNvPr id="5" name="Content Placeholder 4"/>
          <p:cNvSpPr>
            <a:spLocks noGrp="1"/>
          </p:cNvSpPr>
          <p:nvPr>
            <p:ph sz="quarter" idx="1"/>
          </p:nvPr>
        </p:nvSpPr>
        <p:spPr/>
        <p:txBody>
          <a:bodyPr/>
          <a:lstStyle/>
          <a:p>
            <a:endParaRPr lang="en-US" dirty="0" smtClean="0"/>
          </a:p>
          <a:p>
            <a:pPr>
              <a:buNone/>
            </a:pPr>
            <a:endParaRPr lang="en-US" dirty="0" smtClean="0"/>
          </a:p>
          <a:p>
            <a:endParaRPr lang="en-US" dirty="0" smtClean="0"/>
          </a:p>
          <a:p>
            <a:pPr algn="ctr">
              <a:buNone/>
            </a:pPr>
            <a:r>
              <a:rPr lang="en-US" sz="6000" b="1" dirty="0" smtClean="0"/>
              <a:t>Thank you for your time. </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berkshirelinks.com/berkshires-news/wp-content/uploads/2010/10/north-adams-1905.jpg"/>
          <p:cNvPicPr>
            <a:picLocks noChangeAspect="1" noChangeArrowheads="1"/>
          </p:cNvPicPr>
          <p:nvPr/>
        </p:nvPicPr>
        <p:blipFill>
          <a:blip r:embed="rId2" cstate="print">
            <a:lum/>
          </a:blip>
          <a:srcRect/>
          <a:stretch>
            <a:fillRect/>
          </a:stretch>
        </p:blipFill>
        <p:spPr bwMode="auto">
          <a:xfrm>
            <a:off x="152400" y="1295400"/>
            <a:ext cx="8835823" cy="51054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The City of North Adams</a:t>
            </a:r>
            <a:endParaRPr lang="en-US" dirty="0"/>
          </a:p>
        </p:txBody>
      </p:sp>
      <p:sp>
        <p:nvSpPr>
          <p:cNvPr id="3" name="Content Placeholder 2"/>
          <p:cNvSpPr>
            <a:spLocks noGrp="1"/>
          </p:cNvSpPr>
          <p:nvPr>
            <p:ph sz="quarter" idx="1"/>
          </p:nvPr>
        </p:nvSpPr>
        <p:spPr/>
        <p:txBody>
          <a:bodyPr>
            <a:normAutofit/>
          </a:bodyPr>
          <a:lstStyle/>
          <a:p>
            <a:pPr>
              <a:buNone/>
            </a:pPr>
            <a:endParaRPr lang="en-US" sz="2400" b="1" dirty="0"/>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mcla.edu/Admissions/uploads/textWidget/wysiwyg/images/13121/tour_photo.jpg"/>
          <p:cNvPicPr>
            <a:picLocks noChangeAspect="1" noChangeArrowheads="1"/>
          </p:cNvPicPr>
          <p:nvPr/>
        </p:nvPicPr>
        <p:blipFill>
          <a:blip r:embed="rId2" cstate="print"/>
          <a:srcRect/>
          <a:stretch>
            <a:fillRect/>
          </a:stretch>
        </p:blipFill>
        <p:spPr bwMode="auto">
          <a:xfrm>
            <a:off x="2209800" y="1447800"/>
            <a:ext cx="4191000" cy="2133600"/>
          </a:xfrm>
          <a:prstGeom prst="rect">
            <a:avLst/>
          </a:prstGeom>
          <a:ln>
            <a:noFill/>
          </a:ln>
          <a:effectLst>
            <a:outerShdw blurRad="190500" algn="tl" rotWithShape="0">
              <a:srgbClr val="000000">
                <a:alpha val="70000"/>
              </a:srgbClr>
            </a:outerShdw>
          </a:effectLst>
        </p:spPr>
      </p:pic>
      <p:pic>
        <p:nvPicPr>
          <p:cNvPr id="9224" name="Picture 8" descr="http://www.nippertown.com/zeblog/wp-content/uploads/2009/09/northAdams.jpg"/>
          <p:cNvPicPr>
            <a:picLocks noChangeAspect="1" noChangeArrowheads="1"/>
          </p:cNvPicPr>
          <p:nvPr/>
        </p:nvPicPr>
        <p:blipFill>
          <a:blip r:embed="rId3" cstate="print"/>
          <a:srcRect/>
          <a:stretch>
            <a:fillRect/>
          </a:stretch>
        </p:blipFill>
        <p:spPr bwMode="auto">
          <a:xfrm>
            <a:off x="5562601" y="2971800"/>
            <a:ext cx="3581400" cy="2105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p:txBody>
          <a:bodyPr/>
          <a:lstStyle/>
          <a:p>
            <a:r>
              <a:rPr lang="en-US" dirty="0" smtClean="0">
                <a:latin typeface="Andalus" pitchFamily="18" charset="-78"/>
                <a:cs typeface="Andalus" pitchFamily="18" charset="-78"/>
              </a:rPr>
              <a:t>Cultural Aspects</a:t>
            </a:r>
            <a:endParaRPr lang="en-US" dirty="0">
              <a:latin typeface="Andalus" pitchFamily="18" charset="-78"/>
              <a:cs typeface="Andalus" pitchFamily="18" charset="-78"/>
            </a:endParaRPr>
          </a:p>
        </p:txBody>
      </p:sp>
      <p:pic>
        <p:nvPicPr>
          <p:cNvPr id="9218" name="Picture 2" descr="http://www.nbhealth.org/UserFiles/Image/NARH%20entrance.jpg"/>
          <p:cNvPicPr>
            <a:picLocks noChangeAspect="1" noChangeArrowheads="1"/>
          </p:cNvPicPr>
          <p:nvPr/>
        </p:nvPicPr>
        <p:blipFill>
          <a:blip r:embed="rId4" cstate="print"/>
          <a:srcRect/>
          <a:stretch>
            <a:fillRect/>
          </a:stretch>
        </p:blipFill>
        <p:spPr bwMode="auto">
          <a:xfrm>
            <a:off x="228600" y="4191000"/>
            <a:ext cx="2819400" cy="21145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222" name="Picture 6" descr="http://hr.williams.edu/files/2011/12/roof_sign_prefRes.jpg"/>
          <p:cNvPicPr>
            <a:picLocks noChangeAspect="1" noChangeArrowheads="1"/>
          </p:cNvPicPr>
          <p:nvPr/>
        </p:nvPicPr>
        <p:blipFill>
          <a:blip r:embed="rId5" cstate="print"/>
          <a:srcRect/>
          <a:stretch>
            <a:fillRect/>
          </a:stretch>
        </p:blipFill>
        <p:spPr bwMode="auto">
          <a:xfrm>
            <a:off x="3505201" y="4648200"/>
            <a:ext cx="5638800" cy="1743076"/>
          </a:xfrm>
          <a:prstGeom prst="rect">
            <a:avLst/>
          </a:prstGeom>
          <a:ln>
            <a:noFill/>
          </a:ln>
          <a:effectLst>
            <a:softEdge rad="112500"/>
          </a:effectLst>
        </p:spPr>
      </p:pic>
      <p:pic>
        <p:nvPicPr>
          <p:cNvPr id="9226" name="Picture 10" descr="http://www.igougo.com/photos/journal/232x232/c178461781e14cb499e2e1bb39799f86.jpg"/>
          <p:cNvPicPr>
            <a:picLocks noChangeAspect="1" noChangeArrowheads="1"/>
          </p:cNvPicPr>
          <p:nvPr/>
        </p:nvPicPr>
        <p:blipFill>
          <a:blip r:embed="rId6" cstate="print"/>
          <a:srcRect/>
          <a:stretch>
            <a:fillRect/>
          </a:stretch>
        </p:blipFill>
        <p:spPr bwMode="auto">
          <a:xfrm>
            <a:off x="0" y="1295400"/>
            <a:ext cx="2209800" cy="3124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228" name="Picture 12" descr="https://img-s.foursquare.com/derived_pix/1514CTS0WV0Z5D31Z0AF3I040PHIU1AY3YONU1UZ00U13D42_300x300.jpg"/>
          <p:cNvPicPr>
            <a:picLocks noChangeAspect="1" noChangeArrowheads="1"/>
          </p:cNvPicPr>
          <p:nvPr/>
        </p:nvPicPr>
        <p:blipFill>
          <a:blip r:embed="rId7" cstate="print"/>
          <a:srcRect/>
          <a:stretch>
            <a:fillRect/>
          </a:stretch>
        </p:blipFill>
        <p:spPr bwMode="auto">
          <a:xfrm>
            <a:off x="6324600" y="1295400"/>
            <a:ext cx="2628900" cy="17907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Content Placeholder 3" descr="http://www.artistlink.org/files/images/EclipseMillAerial.preview.jpeg"/>
          <p:cNvPicPr>
            <a:picLocks noGrp="1"/>
          </p:cNvPicPr>
          <p:nvPr>
            <p:ph sz="quarter" idx="1"/>
          </p:nvPr>
        </p:nvPicPr>
        <p:blipFill>
          <a:blip r:embed="rId8" cstate="print"/>
          <a:srcRect/>
          <a:stretch>
            <a:fillRect/>
          </a:stretch>
        </p:blipFill>
        <p:spPr bwMode="auto">
          <a:xfrm>
            <a:off x="2209800" y="3276600"/>
            <a:ext cx="3429000" cy="2352675"/>
          </a:xfrm>
          <a:prstGeom prst="ellipse">
            <a:avLst/>
          </a:prstGeom>
          <a:ln>
            <a:noFill/>
          </a:ln>
          <a:effectLst>
            <a:softEdge rad="112500"/>
          </a:effectLst>
        </p:spPr>
      </p:pic>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americadeclines.com/sitebuilder/images/NORTH_ADAMS_MA_-_The_Eclipse_Mills-570x330.jpg"/>
          <p:cNvPicPr/>
          <p:nvPr/>
        </p:nvPicPr>
        <p:blipFill>
          <a:blip r:embed="rId2" cstate="print">
            <a:lum/>
          </a:blip>
          <a:srcRect/>
          <a:stretch>
            <a:fillRect/>
          </a:stretch>
        </p:blipFill>
        <p:spPr bwMode="auto">
          <a:xfrm>
            <a:off x="152400" y="1371600"/>
            <a:ext cx="8869680" cy="50292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latin typeface="Baskerville Old Face" pitchFamily="18" charset="0"/>
              </a:rPr>
              <a:t>Eclipse Mill</a:t>
            </a:r>
            <a:endParaRPr lang="en-US" dirty="0">
              <a:latin typeface="Baskerville Old Face" pitchFamily="18" charset="0"/>
            </a:endParaRPr>
          </a:p>
        </p:txBody>
      </p:sp>
      <p:sp>
        <p:nvSpPr>
          <p:cNvPr id="3" name="Content Placeholder 2"/>
          <p:cNvSpPr>
            <a:spLocks noGrp="1"/>
          </p:cNvSpPr>
          <p:nvPr>
            <p:ph sz="quarter" idx="1"/>
          </p:nvPr>
        </p:nvSpPr>
        <p:spPr/>
        <p:txBody>
          <a:bodyPr>
            <a:normAutofit/>
          </a:bodyPr>
          <a:lstStyle/>
          <a:p>
            <a:pPr>
              <a:buNone/>
            </a:pPr>
            <a:endParaRPr lang="en-US" sz="2400" b="1" dirty="0"/>
          </a:p>
        </p:txBody>
      </p:sp>
    </p:spTree>
  </p:cSld>
  <p:clrMapOvr>
    <a:masterClrMapping/>
  </p:clrMapOvr>
  <p:transition spd="med">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morningsonmaplestreet.com/sitebuildercontent/sitebuilderpictures/.pond/EclipseMillAbout1910.jpg.w300h185.jpg"/>
          <p:cNvPicPr>
            <a:picLocks noChangeAspect="1" noChangeArrowheads="1"/>
          </p:cNvPicPr>
          <p:nvPr/>
        </p:nvPicPr>
        <p:blipFill>
          <a:blip r:embed="rId2" cstate="print">
            <a:lum bright="10000" contrast="10000"/>
          </a:blip>
          <a:srcRect/>
          <a:stretch>
            <a:fillRect/>
          </a:stretch>
        </p:blipFill>
        <p:spPr bwMode="auto">
          <a:xfrm>
            <a:off x="152400" y="3657600"/>
            <a:ext cx="4648200" cy="2822073"/>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latin typeface="Algerian" pitchFamily="82" charset="0"/>
              </a:rPr>
              <a:t>History of the Eclipse Mill</a:t>
            </a:r>
            <a:endParaRPr lang="en-US" dirty="0">
              <a:latin typeface="Algerian" pitchFamily="82" charset="0"/>
            </a:endParaRPr>
          </a:p>
        </p:txBody>
      </p:sp>
      <p:sp>
        <p:nvSpPr>
          <p:cNvPr id="3" name="Content Placeholder 2"/>
          <p:cNvSpPr>
            <a:spLocks noGrp="1"/>
          </p:cNvSpPr>
          <p:nvPr>
            <p:ph sz="quarter" idx="1"/>
          </p:nvPr>
        </p:nvSpPr>
        <p:spPr/>
        <p:txBody>
          <a:bodyPr>
            <a:noAutofit/>
          </a:bodyPr>
          <a:lstStyle/>
          <a:p>
            <a:r>
              <a:rPr lang="en-US" sz="1800" dirty="0" smtClean="0"/>
              <a:t>In the early 1860’s the Eclipse Mill was ending its stages of being built</a:t>
            </a:r>
          </a:p>
          <a:p>
            <a:r>
              <a:rPr lang="en-US" sz="1800" dirty="0" smtClean="0"/>
              <a:t>After its construction, the mill was purchased by Arnold Print Works. </a:t>
            </a:r>
          </a:p>
          <a:p>
            <a:r>
              <a:rPr lang="en-US" sz="1800" dirty="0" smtClean="0"/>
              <a:t>Bought out by the Hoosac Mill Corporation in 1911. </a:t>
            </a:r>
          </a:p>
          <a:p>
            <a:r>
              <a:rPr lang="en-US" sz="1800" dirty="0" smtClean="0"/>
              <a:t>Sold to Sprague Electric on May 24, 1957. </a:t>
            </a:r>
          </a:p>
          <a:p>
            <a:r>
              <a:rPr lang="en-US" sz="1800" dirty="0" smtClean="0"/>
              <a:t>A little fewer than twenty years later on New Year’s Day of 1973 Sprague Electric Company was shut down and was bought by Hunter Outdoor Products. </a:t>
            </a:r>
            <a:endParaRPr lang="en-US" sz="1800" dirty="0"/>
          </a:p>
        </p:txBody>
      </p:sp>
      <p:pic>
        <p:nvPicPr>
          <p:cNvPr id="5" name="Picture 4" descr="http://www.brillgallery109.com/exhibits/millchildren/images/ECLIPSE_MILL_HINE_1911.jpg"/>
          <p:cNvPicPr/>
          <p:nvPr/>
        </p:nvPicPr>
        <p:blipFill>
          <a:blip r:embed="rId3" cstate="print"/>
          <a:srcRect/>
          <a:stretch>
            <a:fillRect/>
          </a:stretch>
        </p:blipFill>
        <p:spPr bwMode="auto">
          <a:xfrm>
            <a:off x="5715000" y="3733800"/>
            <a:ext cx="2819400" cy="253301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spd="med">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naacogallery.org/specMedia/26_2010-01-13_110832.jpg"/>
          <p:cNvPicPr/>
          <p:nvPr/>
        </p:nvPicPr>
        <p:blipFill>
          <a:blip r:embed="rId2" cstate="print">
            <a:lum/>
          </a:blip>
          <a:srcRect/>
          <a:stretch>
            <a:fillRect/>
          </a:stretch>
        </p:blipFill>
        <p:spPr bwMode="auto">
          <a:xfrm>
            <a:off x="914400" y="3048000"/>
            <a:ext cx="8001000" cy="3248025"/>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Present Day Eclipse Mill</a:t>
            </a:r>
            <a:endParaRPr lang="en-US" dirty="0"/>
          </a:p>
        </p:txBody>
      </p:sp>
      <p:sp>
        <p:nvSpPr>
          <p:cNvPr id="3" name="Content Placeholder 2"/>
          <p:cNvSpPr>
            <a:spLocks noGrp="1"/>
          </p:cNvSpPr>
          <p:nvPr>
            <p:ph sz="quarter" idx="1"/>
          </p:nvPr>
        </p:nvSpPr>
        <p:spPr/>
        <p:txBody>
          <a:bodyPr>
            <a:normAutofit/>
          </a:bodyPr>
          <a:lstStyle/>
          <a:p>
            <a:r>
              <a:rPr lang="en-US" sz="2000" dirty="0" smtClean="0"/>
              <a:t>The </a:t>
            </a:r>
            <a:r>
              <a:rPr lang="en-US" sz="2000" dirty="0"/>
              <a:t>mill is now home to many painters, potters, printmakers, musicians, writers, photographers, dancers, and many more creative and unique artists of today. The mill is also home to a few galleries of North Adams. </a:t>
            </a:r>
          </a:p>
        </p:txBody>
      </p:sp>
    </p:spTree>
  </p:cSld>
  <p:clrMapOvr>
    <a:masterClrMapping/>
  </p:clrMapOvr>
  <p:transition spd="med">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ungsuh" pitchFamily="18" charset="-127"/>
                <a:ea typeface="Gungsuh" pitchFamily="18" charset="-127"/>
              </a:rPr>
              <a:t>Future of the Eclipse Mill-Pricy!</a:t>
            </a:r>
            <a:endParaRPr lang="en-US" dirty="0">
              <a:latin typeface="Gungsuh" pitchFamily="18" charset="-127"/>
              <a:ea typeface="Gungsuh" pitchFamily="18" charset="-127"/>
            </a:endParaRPr>
          </a:p>
        </p:txBody>
      </p:sp>
      <p:sp>
        <p:nvSpPr>
          <p:cNvPr id="3" name="Content Placeholder 2"/>
          <p:cNvSpPr>
            <a:spLocks noGrp="1"/>
          </p:cNvSpPr>
          <p:nvPr>
            <p:ph sz="quarter" idx="1"/>
          </p:nvPr>
        </p:nvSpPr>
        <p:spPr/>
        <p:txBody>
          <a:bodyPr>
            <a:normAutofit/>
          </a:bodyPr>
          <a:lstStyle/>
          <a:p>
            <a:r>
              <a:rPr lang="en-US" sz="2800" dirty="0" smtClean="0"/>
              <a:t>I would like to the Eclipse Mill remain as it is; </a:t>
            </a:r>
            <a:r>
              <a:rPr lang="en-US" sz="2800" dirty="0"/>
              <a:t>h</a:t>
            </a:r>
            <a:r>
              <a:rPr lang="en-US" sz="2800" dirty="0" smtClean="0"/>
              <a:t>ome to many creative and talented artists with their own unique style.</a:t>
            </a:r>
          </a:p>
          <a:p>
            <a:r>
              <a:rPr lang="en-US" sz="2800" dirty="0" smtClean="0"/>
              <a:t> I would also like the Eclipse Mill too be a model to other run down mills and buildings around our city. This mill could show us, the people of North Adams that we can restore these historic buildings into new and beautiful locations for homes, stores, or other types of businesses. </a:t>
            </a:r>
            <a:endParaRPr lang="en-US" sz="2800" dirty="0"/>
          </a:p>
        </p:txBody>
      </p:sp>
    </p:spTree>
  </p:cSld>
  <p:clrMapOvr>
    <a:masterClrMapping/>
  </p:clrMapOvr>
  <p:transition spd="med">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27prince.files.wordpress.com/2010/12/img_6990.jpg?w=717&amp;h=538"/>
          <p:cNvPicPr>
            <a:picLocks noChangeAspect="1" noChangeArrowheads="1"/>
          </p:cNvPicPr>
          <p:nvPr/>
        </p:nvPicPr>
        <p:blipFill>
          <a:blip r:embed="rId2" cstate="print">
            <a:lum bright="20000" contrast="10000"/>
          </a:blip>
          <a:srcRect/>
          <a:stretch>
            <a:fillRect/>
          </a:stretch>
        </p:blipFill>
        <p:spPr bwMode="auto">
          <a:xfrm>
            <a:off x="152400" y="3276600"/>
            <a:ext cx="8839200" cy="3144117"/>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latin typeface="Maiandra GD" pitchFamily="34" charset="0"/>
              </a:rPr>
              <a:t>Future’s  Horizon-Cheaper!</a:t>
            </a:r>
            <a:endParaRPr lang="en-US" dirty="0">
              <a:latin typeface="Maiandra GD" pitchFamily="34" charset="0"/>
            </a:endParaRPr>
          </a:p>
        </p:txBody>
      </p:sp>
      <p:sp>
        <p:nvSpPr>
          <p:cNvPr id="3" name="Content Placeholder 2"/>
          <p:cNvSpPr>
            <a:spLocks noGrp="1"/>
          </p:cNvSpPr>
          <p:nvPr>
            <p:ph sz="quarter" idx="1"/>
          </p:nvPr>
        </p:nvSpPr>
        <p:spPr/>
        <p:txBody>
          <a:bodyPr>
            <a:normAutofit/>
          </a:bodyPr>
          <a:lstStyle/>
          <a:p>
            <a:r>
              <a:rPr lang="en-US" sz="2800" dirty="0" smtClean="0"/>
              <a:t>Another idea I had which would be much more cheaper is ask the artists of the Eclipse Mill to give lessons to the public and residents of the city on creating and expressing art</a:t>
            </a:r>
          </a:p>
          <a:p>
            <a:pPr>
              <a:buNone/>
            </a:pPr>
            <a:r>
              <a:rPr lang="en-US" sz="2800" dirty="0" smtClean="0"/>
              <a:t>.   </a:t>
            </a:r>
            <a:endParaRPr lang="en-US" sz="2800" dirty="0"/>
          </a:p>
        </p:txBody>
      </p:sp>
    </p:spTree>
  </p:cSld>
  <p:clrMapOvr>
    <a:masterClrMapping/>
  </p:clrMapOvr>
  <p:transition spd="med">
    <p:cover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Art is the NEW Future!</a:t>
            </a:r>
            <a:endParaRPr lang="en-US" dirty="0">
              <a:latin typeface="Segoe UI Symbol" pitchFamily="34" charset="0"/>
              <a:ea typeface="Segoe UI Symbol" pitchFamily="34" charset="0"/>
            </a:endParaRPr>
          </a:p>
        </p:txBody>
      </p:sp>
      <p:pic>
        <p:nvPicPr>
          <p:cNvPr id="4" name="il_fi" descr="http://www.berkshirelinks.com/berkshires-news/wp-content/uploads/2009/11/north-adams.jpg"/>
          <p:cNvPicPr>
            <a:picLocks noGrp="1"/>
          </p:cNvPicPr>
          <p:nvPr>
            <p:ph sz="quarter" idx="1"/>
          </p:nvPr>
        </p:nvPicPr>
        <p:blipFill>
          <a:blip r:embed="rId2" cstate="print"/>
          <a:srcRect/>
          <a:stretch>
            <a:fillRect/>
          </a:stretch>
        </p:blipFill>
        <p:spPr bwMode="auto">
          <a:xfrm>
            <a:off x="1676400" y="1676400"/>
            <a:ext cx="5928519" cy="4419600"/>
          </a:xfrm>
          <a:prstGeom prst="rect">
            <a:avLst/>
          </a:prstGeom>
          <a:ln w="228600" cap="sq" cmpd="thickThin">
            <a:solidFill>
              <a:schemeClr val="accent4">
                <a:lumMod val="60000"/>
                <a:lumOff val="40000"/>
              </a:schemeClr>
            </a:solidFill>
            <a:prstDash val="solid"/>
            <a:miter lim="800000"/>
          </a:ln>
          <a:effectLst>
            <a:innerShdw blurRad="76200">
              <a:srgbClr val="000000"/>
            </a:innerShdw>
          </a:effectLst>
        </p:spPr>
      </p:pic>
      <p:sp>
        <p:nvSpPr>
          <p:cNvPr id="5" name="Rectangle 4"/>
          <p:cNvSpPr/>
          <p:nvPr/>
        </p:nvSpPr>
        <p:spPr>
          <a:xfrm>
            <a:off x="2286000" y="3105835"/>
            <a:ext cx="4572000" cy="954107"/>
          </a:xfrm>
          <a:prstGeom prst="rect">
            <a:avLst/>
          </a:prstGeom>
        </p:spPr>
        <p:txBody>
          <a:bodyPr>
            <a:prstTxWarp prst="textWave4">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Art is the </a:t>
            </a:r>
          </a:p>
          <a:p>
            <a:pPr algn="ctr"/>
            <a:r>
              <a:rPr lang="en-US" sz="2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Future of North Adams</a:t>
            </a:r>
            <a:endPar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ransition spd="med">
    <p:blind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359</TotalTime>
  <Words>288</Words>
  <Application>Microsoft Office PowerPoint</Application>
  <PresentationFormat>On-screen Show (4:3)</PresentationFormat>
  <Paragraphs>26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Civic</vt:lpstr>
      <vt:lpstr>North Adams is the BLANK Canvas and we are the Artists Created By: Emma Waryjasz</vt:lpstr>
      <vt:lpstr>The City of North Adams</vt:lpstr>
      <vt:lpstr>Cultural Aspects</vt:lpstr>
      <vt:lpstr>Eclipse Mill</vt:lpstr>
      <vt:lpstr>History of the Eclipse Mill</vt:lpstr>
      <vt:lpstr>Present Day Eclipse Mill</vt:lpstr>
      <vt:lpstr>Future of the Eclipse Mill-Pricy!</vt:lpstr>
      <vt:lpstr>Future’s  Horizon-Cheaper!</vt:lpstr>
      <vt:lpstr> Art is the NEW Future!</vt:lpstr>
      <vt:lpstr>The End</vt:lpstr>
    </vt:vector>
  </TitlesOfParts>
  <Company>Williams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Babycakes</dc:creator>
  <cp:lastModifiedBy>Windows User</cp:lastModifiedBy>
  <cp:revision>83</cp:revision>
  <dcterms:created xsi:type="dcterms:W3CDTF">2012-02-23T17:53:51Z</dcterms:created>
  <dcterms:modified xsi:type="dcterms:W3CDTF">2012-06-20T16:57:59Z</dcterms:modified>
</cp:coreProperties>
</file>